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78" r:id="rId2"/>
    <p:sldId id="256" r:id="rId3"/>
    <p:sldId id="290" r:id="rId4"/>
    <p:sldId id="292" r:id="rId5"/>
    <p:sldId id="288" r:id="rId6"/>
    <p:sldId id="289" r:id="rId7"/>
    <p:sldId id="287" r:id="rId8"/>
    <p:sldId id="291" r:id="rId9"/>
    <p:sldId id="279" r:id="rId10"/>
    <p:sldId id="280" r:id="rId11"/>
    <p:sldId id="281" r:id="rId12"/>
    <p:sldId id="284" r:id="rId13"/>
    <p:sldId id="283" r:id="rId14"/>
    <p:sldId id="282" r:id="rId15"/>
    <p:sldId id="285" r:id="rId1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97" autoAdjust="0"/>
    <p:restoredTop sz="86418"/>
  </p:normalViewPr>
  <p:slideViewPr>
    <p:cSldViewPr snapToGrid="0" showGuides="1">
      <p:cViewPr varScale="1">
        <p:scale>
          <a:sx n="131" d="100"/>
          <a:sy n="131" d="100"/>
        </p:scale>
        <p:origin x="1408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6F5C6F-3A24-40B1-BA2F-B55D88003985}" type="datetimeFigureOut">
              <a:rPr lang="en-US" smtClean="0"/>
              <a:t>9/1/22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FCF757-A1A2-4969-AD79-9CB078756C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6074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85FC4D-B2FF-4511-BB22-DCAA78CD33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>
            <a:normAutofit/>
          </a:bodyPr>
          <a:lstStyle>
            <a:lvl1pPr algn="ctr"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2052C6C-6584-456C-9A1B-D5D383F233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32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C111E5-C2F2-4E43-8061-C3D7EAC5CA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0E3A0-2E83-401F-9E74-29C379876934}" type="datetimeFigureOut">
              <a:rPr lang="en-US" smtClean="0"/>
              <a:t>9/1/22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D7964F-AC21-43A3-AA0B-5508F30BE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4A84D9-0188-4A8A-9714-CA609DFD2F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40593-D2A3-4708-87C8-F326F7A9A4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3290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25FB39-39DC-4721-8050-324982404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F8C474-11FA-4650-9952-8DADC74CE5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B46174-859C-4D6F-B1B4-B399CE5B5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0E3A0-2E83-401F-9E74-29C379876934}" type="datetimeFigureOut">
              <a:rPr lang="en-US" smtClean="0"/>
              <a:t>9/1/22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4EF624-BA51-44BA-8D71-32D8E67E0B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9617FD-4C95-45AB-903E-C5CDDA6DA1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40593-D2A3-4708-87C8-F326F7A9A4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8720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FC3A48A-4261-47AD-9E0F-14BA3761F4D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55F22B-6621-4616-8244-71F2388933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B9F281-5354-41C1-BC5E-DA0A8B634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0E3A0-2E83-401F-9E74-29C379876934}" type="datetimeFigureOut">
              <a:rPr lang="en-US" smtClean="0"/>
              <a:t>9/1/22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DFD75-5A11-466D-B2E3-D8BD71C9E7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07766A-C946-4767-BE50-D2D31B77E5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40593-D2A3-4708-87C8-F326F7A9A4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2191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EDA3F-716C-49F4-8821-E94766F9E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04DD1B-41FD-4F1D-B623-CBF416A5A1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06CAA9-1AE5-48D6-81A7-285637B9C6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0E3A0-2E83-401F-9E74-29C379876934}" type="datetimeFigureOut">
              <a:rPr lang="en-US" smtClean="0"/>
              <a:t>9/1/22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62AF9B-0E06-48F3-8F57-EFFB4ECB45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6FDB29-B9A7-4664-8BE2-46AE0D9AC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40593-D2A3-4708-87C8-F326F7A9A4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7829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E2A8B0-D7C0-45AB-837B-DBAECDA440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>
            <a:normAutofit/>
          </a:bodyPr>
          <a:lstStyle>
            <a:lvl1pPr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5FC9DE-6429-4769-97BF-49CE90B344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26C5AE-D347-4B9A-9548-1B6163C7E7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0E3A0-2E83-401F-9E74-29C379876934}" type="datetimeFigureOut">
              <a:rPr lang="en-US" smtClean="0"/>
              <a:t>9/1/22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CFBF75-DC34-41F0-A21D-C133906601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9B5AFF-8C21-4CCF-B3E3-6909F47769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40593-D2A3-4708-87C8-F326F7A9A4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8374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6D7AC2-AA09-45EA-A386-D208CCB6CE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DA3DF2-CCBF-450C-ABFF-E1A7500556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C95226-A525-48EA-BDD1-9CCAD99CE0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172E5F-2930-4047-88B2-82BE4BF524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0E3A0-2E83-401F-9E74-29C379876934}" type="datetimeFigureOut">
              <a:rPr lang="en-US" smtClean="0"/>
              <a:t>9/1/22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546113-B729-43AC-8054-3E657BB273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851210-4048-4026-ADD5-921B9A394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40593-D2A3-4708-87C8-F326F7A9A4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8880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0577AC-5B67-496E-BEAD-E643B55588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D9F091-E7DA-41B4-81F2-B8E70D0CD3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F9DD5F-C5D7-4EF2-BF82-CCF7BEB1A5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DEEC214-7DE5-40D9-AD71-9DAE86AA13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F4FF414-1D67-4D92-8BFD-BE997E674FD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576CBAF-94AB-4FF7-AAFC-881451C8A0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0E3A0-2E83-401F-9E74-29C379876934}" type="datetimeFigureOut">
              <a:rPr lang="en-US" smtClean="0"/>
              <a:t>9/1/22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1428CA5-B98E-4E1D-AA69-E51BF4B14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D70CC03-9C8D-4321-9DC0-29F049A4A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40593-D2A3-4708-87C8-F326F7A9A4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3680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018FC8-23A2-4CBB-A4B1-73A76149D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492FCC3-B469-4035-8AF8-43F9DFBFEA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0E3A0-2E83-401F-9E74-29C379876934}" type="datetimeFigureOut">
              <a:rPr lang="en-US" smtClean="0"/>
              <a:t>9/1/22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186ED1-1F5F-4B0C-8DD7-D2344DB219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33CBBD-7A94-443F-982E-9CCE81F888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40593-D2A3-4708-87C8-F326F7A9A4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0562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AEA6736-C646-4364-907A-43C1BF1085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0E3A0-2E83-401F-9E74-29C379876934}" type="datetimeFigureOut">
              <a:rPr lang="en-US" smtClean="0"/>
              <a:t>9/1/22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BDE92A-8B38-4B44-AB0F-B754AFECB8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ECC207-A2CC-4CD2-9A65-36A5F035CC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40593-D2A3-4708-87C8-F326F7A9A4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7158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BAB3B-E975-43BD-A87B-DAEBD8EE47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B5DBA5-F560-471F-97C4-1EB9E128E7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A8A229-8999-46B8-8AB6-EA9A83D7F3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641E7C-3873-4581-B581-886F814950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0E3A0-2E83-401F-9E74-29C379876934}" type="datetimeFigureOut">
              <a:rPr lang="en-US" smtClean="0"/>
              <a:t>9/1/22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7C49A6-8C47-4E94-AE9D-A87E42EA83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07E98B-21B9-4B40-BA34-0BF46B10E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40593-D2A3-4708-87C8-F326F7A9A4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3520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969D21-69B2-4E09-A606-B36E3B49B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B68C002-256C-4FD2-BB8F-188A102DEBC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E365A2-5F7F-41E7-A09E-240359A1B3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DCC6E7-E192-4179-9B7C-889C95FE2A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0E3A0-2E83-401F-9E74-29C379876934}" type="datetimeFigureOut">
              <a:rPr lang="en-US" smtClean="0"/>
              <a:t>9/1/22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CBEDDA-33ED-4668-9BD4-EEF2735EFB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77A17E-D084-4803-83EC-CA994B90D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40593-D2A3-4708-87C8-F326F7A9A4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8072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83134AB-8E9A-49B3-8483-414C87CF7B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FC9260-7394-4544-ABDB-8A11380AEC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2CC5B2-5E10-4724-A22E-A8349788EC4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fld id="{78D0E3A0-2E83-401F-9E74-29C379876934}" type="datetimeFigureOut">
              <a:rPr lang="en-US" smtClean="0"/>
              <a:pPr/>
              <a:t>9/1/22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53B597-6C7C-43E7-9F80-1262263ECA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0069C1-48D6-4457-9B82-0B43EB9ED1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fld id="{8FE40593-D2A3-4708-87C8-F326F7A9A42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54893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6000" b="0" i="0" kern="1200">
          <a:solidFill>
            <a:schemeClr val="accent1">
              <a:lumMod val="75000"/>
            </a:schemeClr>
          </a:solidFill>
          <a:latin typeface="+mj-lt"/>
          <a:ea typeface="Open Sans Condensed Light" panose="020B0306030504020204" pitchFamily="34" charset="0"/>
          <a:cs typeface="Open Sans Condensed Light" panose="020B0306030504020204" pitchFamily="34" charset="0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Open Sans Light" panose="020B0306030504020204" pitchFamily="34" charset="0"/>
          <a:cs typeface="Open Sans Light" panose="020B0306030504020204" pitchFamily="34" charset="0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Open Sans Light" panose="020B0306030504020204" pitchFamily="34" charset="0"/>
          <a:cs typeface="Open Sans Light" panose="020B0306030504020204" pitchFamily="34" charset="0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Open Sans Light" panose="020B0306030504020204" pitchFamily="34" charset="0"/>
          <a:cs typeface="Open Sans Light" panose="020B0306030504020204" pitchFamily="34" charset="0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Open Sans Light" panose="020B0306030504020204" pitchFamily="34" charset="0"/>
          <a:cs typeface="Open Sans Light" panose="020B0306030504020204" pitchFamily="34" charset="0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Open Sans Light" panose="020B0306030504020204" pitchFamily="34" charset="0"/>
          <a:cs typeface="Open Sans Light" panose="020B0306030504020204" pitchFamily="34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6CF53AA-A425-315C-9E3F-9C7C24BAF2F7}"/>
              </a:ext>
            </a:extLst>
          </p:cNvPr>
          <p:cNvSpPr txBox="1"/>
          <p:nvPr/>
        </p:nvSpPr>
        <p:spPr>
          <a:xfrm>
            <a:off x="0" y="6488668"/>
            <a:ext cx="27526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PC: https://xkcd.com/1277</a:t>
            </a:r>
          </a:p>
        </p:txBody>
      </p:sp>
      <p:pic>
        <p:nvPicPr>
          <p:cNvPr id="1026" name="Picture 2" descr="Ayn Random">
            <a:extLst>
              <a:ext uri="{FF2B5EF4-FFF2-40B4-BE49-F238E27FC236}">
                <a16:creationId xmlns:a16="http://schemas.microsoft.com/office/drawing/2014/main" id="{76CD911F-8218-1360-7B49-0ADE12378F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1225" y="217020"/>
            <a:ext cx="4781550" cy="6183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93557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75798-AF9D-1DF5-E976-6B0D990829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Recognition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5F094D-6615-22CD-0E7C-912EC112D14E}"/>
              </a:ext>
            </a:extLst>
          </p:cNvPr>
          <p:cNvSpPr txBox="1"/>
          <p:nvPr/>
        </p:nvSpPr>
        <p:spPr>
          <a:xfrm>
            <a:off x="0" y="6273225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Buolamwini</a:t>
            </a:r>
            <a:r>
              <a:rPr lang="en-US" sz="1600" dirty="0"/>
              <a:t> &amp; </a:t>
            </a:r>
            <a:r>
              <a:rPr lang="en-US" sz="1600" dirty="0" err="1"/>
              <a:t>Gebru</a:t>
            </a:r>
            <a:r>
              <a:rPr lang="en-US" sz="1600" dirty="0"/>
              <a:t>, “Gender </a:t>
            </a:r>
            <a:r>
              <a:rPr lang="en-US" sz="1600" dirty="0" err="1"/>
              <a:t>Shaes</a:t>
            </a:r>
            <a:r>
              <a:rPr lang="en-US" sz="1600" dirty="0"/>
              <a:t>: Intersectional Accuracy Disparities in Commercial Gender Classification”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91FFB6A-04A8-3478-2EC1-90F0DDD9EB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904" r="7904"/>
          <a:stretch/>
        </p:blipFill>
        <p:spPr>
          <a:xfrm>
            <a:off x="767127" y="1769833"/>
            <a:ext cx="3804873" cy="380487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192BE84-3B78-A20B-C59A-1A59925E28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02" r="3602"/>
          <a:stretch/>
        </p:blipFill>
        <p:spPr>
          <a:xfrm>
            <a:off x="4848956" y="1745114"/>
            <a:ext cx="3829592" cy="3829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2955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53F47-0FDE-23A8-1592-CBF827A3F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Denigration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0AB2D9-CE59-B3EC-31DC-81011FF800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190" y="2406650"/>
            <a:ext cx="7555619" cy="28892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2FF165D-EBC5-F398-8664-120498E9D295}"/>
              </a:ext>
            </a:extLst>
          </p:cNvPr>
          <p:cNvSpPr txBox="1"/>
          <p:nvPr/>
        </p:nvSpPr>
        <p:spPr>
          <a:xfrm>
            <a:off x="0" y="6488668"/>
            <a:ext cx="67088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PC: Kate Crawford, “The Trouble with Bias” </a:t>
            </a:r>
            <a:r>
              <a:rPr lang="en-US" sz="1600" dirty="0" err="1"/>
              <a:t>NeurIPS</a:t>
            </a:r>
            <a:r>
              <a:rPr lang="en-US" sz="1600" dirty="0"/>
              <a:t> 2017 keynote</a:t>
            </a:r>
          </a:p>
        </p:txBody>
      </p:sp>
    </p:spTree>
    <p:extLst>
      <p:ext uri="{BB962C8B-B14F-4D97-AF65-F5344CB8AC3E}">
        <p14:creationId xmlns:p14="http://schemas.microsoft.com/office/powerpoint/2010/main" val="12867611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EE2576-A570-FC44-C0FD-8519AD38A8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 fontScale="90000"/>
          </a:bodyPr>
          <a:lstStyle/>
          <a:p>
            <a:r>
              <a:rPr lang="en-US" dirty="0"/>
              <a:t>4. Under representation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C81FFB7-91DC-5617-E80A-AD30EDBDAC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2369774"/>
            <a:ext cx="7886700" cy="3224366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914F3C8-1427-829C-2ADE-B3BC17919EC3}"/>
              </a:ext>
            </a:extLst>
          </p:cNvPr>
          <p:cNvSpPr txBox="1"/>
          <p:nvPr/>
        </p:nvSpPr>
        <p:spPr>
          <a:xfrm>
            <a:off x="1" y="6027003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Kay et al. 2015, “Unequal Representation and Gender Stereotypes in Image Search Results for Occupations” </a:t>
            </a:r>
          </a:p>
          <a:p>
            <a:r>
              <a:rPr lang="en-US" sz="1600" dirty="0"/>
              <a:t>PC: Kate Crawford, “The Trouble with Bias” </a:t>
            </a:r>
            <a:r>
              <a:rPr lang="en-US" sz="1600" dirty="0" err="1"/>
              <a:t>NeurIPS</a:t>
            </a:r>
            <a:r>
              <a:rPr lang="en-US" sz="1600" dirty="0"/>
              <a:t> 2017 keynote</a:t>
            </a:r>
          </a:p>
        </p:txBody>
      </p:sp>
    </p:spTree>
    <p:extLst>
      <p:ext uri="{BB962C8B-B14F-4D97-AF65-F5344CB8AC3E}">
        <p14:creationId xmlns:p14="http://schemas.microsoft.com/office/powerpoint/2010/main" val="4490365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5F05ED7-F63A-A24F-5AA1-3CC79618D9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193" y="1138121"/>
            <a:ext cx="8479614" cy="194433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B263425-2300-749D-15BD-E3717AF1C4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9179" y="4052771"/>
            <a:ext cx="6925642" cy="1667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5177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997F4C0D-B25B-9B3D-05DB-4952AD1125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49465" y="278237"/>
            <a:ext cx="3565885" cy="2909479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E17C309-3DED-BF59-1D26-5FC414BB81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278237"/>
            <a:ext cx="3904617" cy="300649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A93489B-C151-7752-F2B7-14F06345B3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414" y="3429000"/>
            <a:ext cx="3819976" cy="280729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734D708-D147-8A12-25D4-38DD1688E7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5592" y="3504340"/>
            <a:ext cx="3589758" cy="2807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2006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7722273-5C4A-8482-39FE-D9062635CE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143" y="657225"/>
            <a:ext cx="8303714" cy="5659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4096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B1FDDF-5CC0-40A3-ADDE-D1754D6D0AE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Bias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9E463C1-1E10-498E-A6BB-7E61064E034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Eric Wong</a:t>
            </a:r>
          </a:p>
          <a:p>
            <a:r>
              <a:rPr lang="en-US" dirty="0"/>
              <a:t>9/1/2022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58127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C68A00-07BC-9B63-9CC6-2C93E8563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FEAC30-B1A1-0A6D-2992-DF375E17F0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Ed Discussion is up</a:t>
            </a:r>
          </a:p>
          <a:p>
            <a:endParaRPr lang="en-US" dirty="0"/>
          </a:p>
          <a:p>
            <a:r>
              <a:rPr lang="en-US" dirty="0"/>
              <a:t> Sign up for paper presentations</a:t>
            </a:r>
          </a:p>
          <a:p>
            <a:endParaRPr lang="en-US" dirty="0"/>
          </a:p>
          <a:p>
            <a:r>
              <a:rPr lang="en-US" dirty="0"/>
              <a:t> Materials from first lecture are posted</a:t>
            </a:r>
          </a:p>
        </p:txBody>
      </p:sp>
    </p:spTree>
    <p:extLst>
      <p:ext uri="{BB962C8B-B14F-4D97-AF65-F5344CB8AC3E}">
        <p14:creationId xmlns:p14="http://schemas.microsoft.com/office/powerpoint/2010/main" val="24211999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DA2F33-C157-B228-13E5-D93C7A611B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Paper presentations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1B3E07-570D-62E4-4B60-A2F464457A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 Readings posted by the end of Friday for next week (suggestions welcome)</a:t>
            </a:r>
          </a:p>
          <a:p>
            <a:endParaRPr lang="en-US" dirty="0"/>
          </a:p>
          <a:p>
            <a:r>
              <a:rPr lang="en-US" dirty="0"/>
              <a:t> Presenters: prepare notes to lead seminar </a:t>
            </a:r>
          </a:p>
          <a:p>
            <a:endParaRPr lang="en-US" dirty="0"/>
          </a:p>
          <a:p>
            <a:r>
              <a:rPr lang="en-US" dirty="0"/>
              <a:t> Everyone else: post in Ed Discussion before class </a:t>
            </a:r>
          </a:p>
        </p:txBody>
      </p:sp>
    </p:spTree>
    <p:extLst>
      <p:ext uri="{BB962C8B-B14F-4D97-AF65-F5344CB8AC3E}">
        <p14:creationId xmlns:p14="http://schemas.microsoft.com/office/powerpoint/2010/main" val="39282715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2F5F6-1374-DF6D-293A-44689CDDE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bias?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CD9846-418A-2BFB-BF6B-AF6AD25865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US" dirty="0"/>
              <a:t>“A tendency for or against something”</a:t>
            </a:r>
          </a:p>
        </p:txBody>
      </p:sp>
    </p:spTree>
    <p:extLst>
      <p:ext uri="{BB962C8B-B14F-4D97-AF65-F5344CB8AC3E}">
        <p14:creationId xmlns:p14="http://schemas.microsoft.com/office/powerpoint/2010/main" val="4052457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A8045D2-5709-DE17-DC69-4FB3A5CF8A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963" y="138112"/>
            <a:ext cx="3421613" cy="65817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CFD527D-5D9B-B7B8-65DC-92794166FC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3128" y="458059"/>
            <a:ext cx="4369456" cy="594188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579A75D-0F7A-B7DD-9968-54B3C4F2D156}"/>
              </a:ext>
            </a:extLst>
          </p:cNvPr>
          <p:cNvSpPr txBox="1"/>
          <p:nvPr/>
        </p:nvSpPr>
        <p:spPr>
          <a:xfrm>
            <a:off x="0" y="6488668"/>
            <a:ext cx="12073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Wikipedia</a:t>
            </a:r>
          </a:p>
        </p:txBody>
      </p:sp>
    </p:spTree>
    <p:extLst>
      <p:ext uri="{BB962C8B-B14F-4D97-AF65-F5344CB8AC3E}">
        <p14:creationId xmlns:p14="http://schemas.microsoft.com/office/powerpoint/2010/main" val="37809310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DB1A31-0042-2ADC-A1C6-BEA1A02B6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bias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A4207B-43EF-1141-8FDA-89A6D3F077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Statistical bias </a:t>
            </a:r>
            <a:r>
              <a:rPr lang="en-US" i="1" dirty="0"/>
              <a:t>(board)</a:t>
            </a:r>
          </a:p>
          <a:p>
            <a:endParaRPr lang="en-US" dirty="0"/>
          </a:p>
          <a:p>
            <a:r>
              <a:rPr lang="en-US" dirty="0"/>
              <a:t> Learning bias </a:t>
            </a:r>
            <a:r>
              <a:rPr lang="en-US" i="1" dirty="0"/>
              <a:t>(board)</a:t>
            </a:r>
            <a:endParaRPr lang="en-US" dirty="0"/>
          </a:p>
          <a:p>
            <a:endParaRPr lang="en-US" dirty="0"/>
          </a:p>
          <a:p>
            <a:r>
              <a:rPr lang="en-US" dirty="0"/>
              <a:t> Data bias (</a:t>
            </a:r>
            <a:r>
              <a:rPr lang="en-US" i="1" dirty="0"/>
              <a:t>these slides)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82198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DE64EA-BFBC-C889-2111-3044EC3A5C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 fontScale="90000"/>
          </a:bodyPr>
          <a:lstStyle/>
          <a:p>
            <a:r>
              <a:rPr lang="en-US" dirty="0"/>
              <a:t>Harms of representation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6E4FC-1237-CF05-5BA3-0A1BC85AD8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314575"/>
            <a:ext cx="7886700" cy="386238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Stereotyping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Recognition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Denigration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Under representation</a:t>
            </a:r>
          </a:p>
        </p:txBody>
      </p:sp>
    </p:spTree>
    <p:extLst>
      <p:ext uri="{BB962C8B-B14F-4D97-AF65-F5344CB8AC3E}">
        <p14:creationId xmlns:p14="http://schemas.microsoft.com/office/powerpoint/2010/main" val="40608275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7EE74A-68E8-C6B9-0E36-9052EF9D2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Stereotyping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072E6D-1CBF-ED9E-F38A-EC55FF4A8D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259" y="2904404"/>
            <a:ext cx="8639481" cy="164089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074BA63-00F2-ACC6-2A24-2249169F91F1}"/>
              </a:ext>
            </a:extLst>
          </p:cNvPr>
          <p:cNvSpPr txBox="1"/>
          <p:nvPr/>
        </p:nvSpPr>
        <p:spPr>
          <a:xfrm>
            <a:off x="0" y="6488668"/>
            <a:ext cx="67088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PC: Kate Crawford, “The Trouble with Bias” </a:t>
            </a:r>
            <a:r>
              <a:rPr lang="en-US" sz="1600" dirty="0" err="1"/>
              <a:t>NeurIPS</a:t>
            </a:r>
            <a:r>
              <a:rPr lang="en-US" sz="1600" dirty="0"/>
              <a:t> 2017 keynote</a:t>
            </a:r>
          </a:p>
        </p:txBody>
      </p:sp>
    </p:spTree>
    <p:extLst>
      <p:ext uri="{BB962C8B-B14F-4D97-AF65-F5344CB8AC3E}">
        <p14:creationId xmlns:p14="http://schemas.microsoft.com/office/powerpoint/2010/main" val="520070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Montserrat">
      <a:majorFont>
        <a:latin typeface="Montserrat"/>
        <a:ea typeface=""/>
        <a:cs typeface=""/>
      </a:majorFont>
      <a:minorFont>
        <a:latin typeface="Montserrat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fault.potx" id="{5D9D2751-A57B-4525-951A-1FD8CB53770A}" vid="{07ABEB7C-B21E-4CDD-915A-80AB51D899E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</Template>
  <TotalTime>13972</TotalTime>
  <Words>200</Words>
  <Application>Microsoft Macintosh PowerPoint</Application>
  <PresentationFormat>On-screen Show (4:3)</PresentationFormat>
  <Paragraphs>39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Montserrat</vt:lpstr>
      <vt:lpstr>Montserrat Light</vt:lpstr>
      <vt:lpstr>Office Theme</vt:lpstr>
      <vt:lpstr>PowerPoint Presentation</vt:lpstr>
      <vt:lpstr>Bias</vt:lpstr>
      <vt:lpstr>Announcements</vt:lpstr>
      <vt:lpstr>Paper presentations</vt:lpstr>
      <vt:lpstr>What is bias? </vt:lpstr>
      <vt:lpstr>PowerPoint Presentation</vt:lpstr>
      <vt:lpstr>Types of bias</vt:lpstr>
      <vt:lpstr>Harms of representation</vt:lpstr>
      <vt:lpstr>1. Stereotyping</vt:lpstr>
      <vt:lpstr>2. Recognition</vt:lpstr>
      <vt:lpstr>3. Denigration</vt:lpstr>
      <vt:lpstr>4. Under representation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Wong, Eric</dc:creator>
  <cp:lastModifiedBy>Wong, Eric</cp:lastModifiedBy>
  <cp:revision>11</cp:revision>
  <dcterms:created xsi:type="dcterms:W3CDTF">2022-08-14T22:42:48Z</dcterms:created>
  <dcterms:modified xsi:type="dcterms:W3CDTF">2022-09-01T17:18:17Z</dcterms:modified>
</cp:coreProperties>
</file>